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57" r:id="rId4"/>
    <p:sldId id="258" r:id="rId5"/>
    <p:sldId id="268" r:id="rId6"/>
    <p:sldId id="269" r:id="rId7"/>
    <p:sldId id="270" r:id="rId8"/>
    <p:sldId id="260" r:id="rId9"/>
    <p:sldId id="259" r:id="rId10"/>
    <p:sldId id="264" r:id="rId11"/>
    <p:sldId id="261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0.png>
</file>

<file path=ppt/media/image11.gif>
</file>

<file path=ppt/media/image11.png>
</file>

<file path=ppt/media/image12.gif>
</file>

<file path=ppt/media/image13.gif>
</file>

<file path=ppt/media/image13.png>
</file>

<file path=ppt/media/image14.gif>
</file>

<file path=ppt/media/image14.png>
</file>

<file path=ppt/media/image15.png>
</file>

<file path=ppt/media/image150.png>
</file>

<file path=ppt/media/image16.gif>
</file>

<file path=ppt/media/image16.png>
</file>

<file path=ppt/media/image17.gif>
</file>

<file path=ppt/media/image18.png>
</file>

<file path=ppt/media/image2.gif>
</file>

<file path=ppt/media/image3.gif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2D152-8A32-45B1-915F-286CD685638E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957BC-D85F-4636-A12E-F102DBCF29B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952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957BC-D85F-4636-A12E-F102DBCF29B2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105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D3FD8-DFDC-8698-F851-0EBE0D73D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BBDC6F-004D-C287-4518-FF847D88C2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48C16-FEF9-CD0C-64F5-50B040DB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3D1AE-BF26-A0C7-9756-68C33FB7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402DE-13B1-79B3-C387-F967766C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9680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81945-F276-558B-BA81-1ADAFCB56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7E83CD-E7D4-BF69-E173-1117F61CF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3F855-95D7-468C-1CD2-CD07F1C92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6AE37-AB6D-0E23-B986-A42C53E2D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E4EF6-65E3-F7FF-738A-DC755287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8790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F53D55-06A8-3F8F-C7BD-F59980FD1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89154-8593-A3C1-5906-57CE44988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3D49E-8F7A-B7D2-1B15-5DB04E873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FDE49-AE50-F26A-0A03-B14248003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543B1-8441-E587-ABDC-87DCCA9C6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2405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33098-42A8-D33C-EC57-25E29B57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B972E-404F-B670-823E-B0ACE3A60F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3FBE4-B19C-7A73-E3F3-4AB01ABD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0D196-C57A-4904-B8EF-38B699B999EA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0149D-9717-602A-CA8B-B4A4C3A6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A7D8D-2B5C-B886-CAD5-B1F22DC0B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969F2-175C-4891-95DD-788D1F8102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2334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DFD6-7E8C-5671-6E6E-B594801C4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33B6F-26F4-BE1E-F089-B43AAD858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C7A3E-9A59-A474-B930-D8559BA4B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80D38-55B6-8EAB-8B50-DB64454AC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363AC-CD70-93D9-3AEF-129920B8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75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53ACF-30B2-E603-BE4D-CCD9BA542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2C446-2960-02A4-BC83-64C43E390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FE8C1-A941-C859-3653-36A768F05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850C1-2BB4-1501-5030-EAE81B110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1265D-9D6F-F073-264E-7F1881266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4848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21DB-2A1F-C219-8E4E-0C2E3EC1B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585D4-BF89-BDC3-9238-590F56426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E76B4-3A50-435A-3B07-EBC27815F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1AB51-4417-8905-1ED0-6F34EF9F7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1BE4D-FC59-5D53-0EEB-314A2170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7536B-8AA1-6840-8E7F-CD8DEC89F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235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171E4-D7B5-15CA-517F-E56A577B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2DBEC-7487-A5DD-8A7C-9393E10EC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F16C89-19D8-C258-73CB-4B54653F9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787DC7-BC58-A743-69A0-3EEEFC062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3FDB71-AF2F-C4E2-11B5-391CD8AE3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9A70FE-F826-7663-29F3-4FF84AD2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00AA60-5060-85F1-E0FA-50A037574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F33E08-2B8A-61CA-25C2-2D697A058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7194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0D4C5-80E0-D639-670E-71BABD9F3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B96B1-41FA-2BBC-BBF7-28A85BCF4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B73EB6-CC9C-A39D-60D2-B7032B49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135B9-5E02-AB69-7A4F-6759F3B77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8464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E1D7A6-901B-94D7-B8F5-82422A5D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AD221-F9B5-832A-42B2-72E7D512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7F89F-D44F-FA83-F3D5-B6DE63C33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490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6BA51-55D0-DB7F-7B6C-316E38C0B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F6A24-6DAC-68E3-E15E-DCEAE8863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3EDD49-F455-1588-F211-6BDC60382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7A6FF-C26E-7495-FAC8-75A8E9EA0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3C7AE5-3F82-ACA1-1944-1E8360ED4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3C354A-E0D7-20F3-0F38-3BAEB64F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7819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2069-CC69-6407-70D6-3DE7C8F36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D2B1DF-FC9E-CC41-E9E6-85EA3E026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5BE63-E9F7-A41B-C831-E5D1BBE0C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4DE20-0E83-E20A-6673-EF4FED41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E7D90E-9AA4-2B6A-AAE4-88917D6DF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0DD0D-CACA-2C45-8BBD-4A78281B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3523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5E5029-DDB5-E1A7-7F08-31C2708A0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23CD1-83C1-2BD4-EFA6-43C72FA6E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DC1E9-362C-853F-7FF6-6E5D9F3CC0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4A4B5B-B6E9-405F-B020-F2D9E4CB7A32}" type="datetimeFigureOut">
              <a:rPr lang="en-CA" smtClean="0"/>
              <a:t>2024-12-31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69AE6-53FA-EE61-C6AA-E003FA5D57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6F9E-4F65-D600-EF90-5404C8747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C225F3-B475-4935-A714-7F5333EFAE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91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0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thys.pnnl.gov/sites/default/files/publications/jmse-09-00173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Zigzag indicator line">
            <a:extLst>
              <a:ext uri="{FF2B5EF4-FFF2-40B4-BE49-F238E27FC236}">
                <a16:creationId xmlns:a16="http://schemas.microsoft.com/office/drawing/2014/main" id="{9B683FEA-88C7-B202-633E-781F53C673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3852" b="1187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A101142-05CF-8A61-B4FC-FB8DAB512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1122363"/>
            <a:ext cx="9795637" cy="2220775"/>
          </a:xfrm>
        </p:spPr>
        <p:txBody>
          <a:bodyPr>
            <a:normAutofit/>
          </a:bodyPr>
          <a:lstStyle/>
          <a:p>
            <a:r>
              <a:rPr lang="en-CA" sz="5200" dirty="0">
                <a:solidFill>
                  <a:srgbClr val="FFFFFF"/>
                </a:solidFill>
              </a:rPr>
              <a:t>Back to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856CC3-A742-FB56-27C1-104455266A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181" y="3514853"/>
            <a:ext cx="9795637" cy="205704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Principles of Sound</a:t>
            </a:r>
          </a:p>
        </p:txBody>
      </p:sp>
    </p:spTree>
    <p:extLst>
      <p:ext uri="{BB962C8B-B14F-4D97-AF65-F5344CB8AC3E}">
        <p14:creationId xmlns:p14="http://schemas.microsoft.com/office/powerpoint/2010/main" val="4016856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63251-B297-1451-3894-52CF51456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Measurements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5717C-8A3C-6B66-B313-289673737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366" y="2194102"/>
            <a:ext cx="3427001" cy="39085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0-to peak</a:t>
            </a:r>
          </a:p>
          <a:p>
            <a:r>
              <a:rPr lang="en-US" sz="2000" dirty="0"/>
              <a:t>RMS</a:t>
            </a:r>
          </a:p>
          <a:p>
            <a:r>
              <a:rPr lang="en-US" sz="2000" dirty="0"/>
              <a:t>Peak-to-peak</a:t>
            </a:r>
          </a:p>
          <a:p>
            <a:endParaRPr lang="en-US" sz="2000" dirty="0"/>
          </a:p>
        </p:txBody>
      </p:sp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225B8034-FF9E-182E-9B3C-0AC65431E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457" y="1132693"/>
            <a:ext cx="6155141" cy="461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975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2F4A-4F46-39B8-26BC-52F4A0073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Measurements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6805C-8F16-2D66-013A-15F668C437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Intensity- a</a:t>
            </a:r>
            <a:r>
              <a:rPr lang="en-US" dirty="0"/>
              <a:t>mount of energy transmitted per unit time through a unit area 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763C0A6-366B-08E0-ABDF-2916541AA536}"/>
                  </a:ext>
                </a:extLst>
              </p:cNvPr>
              <p:cNvSpPr txBox="1"/>
              <p:nvPr/>
            </p:nvSpPr>
            <p:spPr>
              <a:xfrm>
                <a:off x="1002891" y="2782021"/>
                <a:ext cx="3578940" cy="10843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CA" sz="280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CA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CA" sz="280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CA" sz="2800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p>
                                      <m:r>
                                        <a:rPr lang="en-CA" sz="280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𝑐</m:t>
                                  </m:r>
                                </m:den>
                              </m:f>
                            </m:e>
                          </m:d>
                        </m:e>
                        <m:sub>
                          <m:r>
                            <a:rPr lang="en-CA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𝑎𝑣𝑒𝑟𝑎𝑔𝑒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763C0A6-366B-08E0-ABDF-2916541AA5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891" y="2782021"/>
                <a:ext cx="3578940" cy="108433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A8F7C3E-C297-ABDD-9337-C9CC666EE422}"/>
                  </a:ext>
                </a:extLst>
              </p:cNvPr>
              <p:cNvSpPr txBox="1"/>
              <p:nvPr/>
            </p:nvSpPr>
            <p:spPr>
              <a:xfrm>
                <a:off x="838200" y="4664798"/>
                <a:ext cx="8791267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CA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CA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CA" sz="2400" dirty="0"/>
                  <a:t>= specific acoustic impedance, characteristic impedance:</a:t>
                </a:r>
              </a:p>
              <a:p>
                <a:r>
                  <a:rPr lang="en-CA" sz="2400" dirty="0"/>
                  <a:t>	</a:t>
                </a:r>
                <a:r>
                  <a:rPr lang="en-US" sz="2400" dirty="0"/>
                  <a:t> opposition of a medium to wave propagation</a:t>
                </a:r>
                <a:endParaRPr lang="en-CA" sz="2400" dirty="0"/>
              </a:p>
              <a:p>
                <a:r>
                  <a:rPr lang="en-CA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𝜌 =</a:t>
                </a:r>
                <a:r>
                  <a:rPr lang="en-CA" sz="2400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density</m:t>
                    </m:r>
                    <m: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of</m:t>
                    </m:r>
                    <m: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the</m:t>
                    </m:r>
                    <m: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A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medium</m:t>
                    </m:r>
                  </m:oMath>
                </a14:m>
                <a:r>
                  <a:rPr lang="en-CA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(kg/m</a:t>
                </a:r>
                <a:r>
                  <a:rPr lang="en-CA" sz="2400" baseline="300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3</a:t>
                </a:r>
                <a:r>
                  <a:rPr lang="en-CA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</a:t>
                </a:r>
              </a:p>
              <a:p>
                <a:r>
                  <a:rPr lang="en-CA" sz="2400" i="1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 </a:t>
                </a:r>
                <a:r>
                  <a:rPr lang="en-CA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= speed of sound in the medium</a:t>
                </a:r>
              </a:p>
              <a:p>
                <a:endParaRPr lang="en-CA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A8F7C3E-C297-ABDD-9337-C9CC666EE4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664798"/>
                <a:ext cx="8791267" cy="1938992"/>
              </a:xfrm>
              <a:prstGeom prst="rect">
                <a:avLst/>
              </a:prstGeom>
              <a:blipFill>
                <a:blip r:embed="rId4"/>
                <a:stretch>
                  <a:fillRect l="-1110" t="-251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58D0DFD-19A7-5B97-FB54-C14BC6860F97}"/>
                  </a:ext>
                </a:extLst>
              </p:cNvPr>
              <p:cNvSpPr txBox="1"/>
              <p:nvPr/>
            </p:nvSpPr>
            <p:spPr>
              <a:xfrm>
                <a:off x="4746522" y="2659553"/>
                <a:ext cx="4686914" cy="474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𝑚𝑒𝑎𝑛</m:t>
                      </m:r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𝑠𝑞𝑢𝑎𝑟𝑒</m:t>
                      </m:r>
                      <m:r>
                        <a:rPr lang="en-CA" sz="280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CA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p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en-CA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𝑎𝑣𝑒𝑟𝑎𝑔𝑒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58D0DFD-19A7-5B97-FB54-C14BC6860F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6522" y="2659553"/>
                <a:ext cx="4686914" cy="47455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AE87FBF-89A0-0E0D-C1A8-49701E5EB943}"/>
                  </a:ext>
                </a:extLst>
              </p:cNvPr>
              <p:cNvSpPr txBox="1"/>
              <p:nvPr/>
            </p:nvSpPr>
            <p:spPr>
              <a:xfrm>
                <a:off x="4746522" y="3425399"/>
                <a:ext cx="4686914" cy="6293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CA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𝑟𝑚𝑠</m:t>
                          </m:r>
                          <m:r>
                            <a:rPr lang="en-CA" sz="280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ad>
                            <m:radPr>
                              <m:degHide m:val="on"/>
                              <m:ctrlPr>
                                <a:rPr lang="en-CA" sz="280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p>
                                  <m:r>
                                    <a:rPr lang="en-CA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e>
                        <m:sub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𝑎𝑣𝑒𝑟𝑎𝑔𝑒</m:t>
                          </m:r>
                        </m:sub>
                      </m:sSub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AE87FBF-89A0-0E0D-C1A8-49701E5EB9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46522" y="3425399"/>
                <a:ext cx="4686914" cy="62933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64189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C61F6-C858-F91A-33E5-E570684B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Impulsive Signals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822567B-9F4F-BDA2-38B9-4EB9FDD4E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488313"/>
              </p:ext>
            </p:extLst>
          </p:nvPr>
        </p:nvGraphicFramePr>
        <p:xfrm>
          <a:off x="838200" y="1936158"/>
          <a:ext cx="3812458" cy="4414836"/>
        </p:xfrm>
        <a:graphic>
          <a:graphicData uri="http://schemas.openxmlformats.org/drawingml/2006/table">
            <a:tbl>
              <a:tblPr/>
              <a:tblGrid>
                <a:gridCol w="2510643">
                  <a:extLst>
                    <a:ext uri="{9D8B030D-6E8A-4147-A177-3AD203B41FA5}">
                      <a16:colId xmlns:a16="http://schemas.microsoft.com/office/drawing/2014/main" val="388404403"/>
                    </a:ext>
                  </a:extLst>
                </a:gridCol>
                <a:gridCol w="1301815">
                  <a:extLst>
                    <a:ext uri="{9D8B030D-6E8A-4147-A177-3AD203B41FA5}">
                      <a16:colId xmlns:a16="http://schemas.microsoft.com/office/drawing/2014/main" val="2361020121"/>
                    </a:ext>
                  </a:extLst>
                </a:gridCol>
              </a:tblGrid>
              <a:tr h="1087834">
                <a:tc>
                  <a:txBody>
                    <a:bodyPr/>
                    <a:lstStyle/>
                    <a:p>
                      <a:pPr algn="ctr"/>
                      <a:r>
                        <a:rPr lang="en-US" sz="2400" b="1"/>
                        <a:t>Duration over which signal is averaged</a:t>
                      </a:r>
                      <a:endParaRPr lang="en-US" sz="2400"/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/>
                        <a:t>rms pressure</a:t>
                      </a:r>
                      <a:endParaRPr lang="en-CA" sz="2400"/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5898596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0.5 sec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1.4 µPa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2169654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algn="ctr"/>
                      <a:r>
                        <a:rPr lang="en-CA" sz="2400"/>
                        <a:t>1 sec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/>
                        <a:t>1.0 µPa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8653536"/>
                  </a:ext>
                </a:extLst>
              </a:tr>
              <a:tr h="1087834"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2 sec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dirty="0"/>
                        <a:t>0.8 µPa</a:t>
                      </a:r>
                    </a:p>
                  </a:txBody>
                  <a:tcPr marL="27027" marR="27027" marT="27027" marB="2702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0363946"/>
                  </a:ext>
                </a:extLst>
              </a:tr>
            </a:tbl>
          </a:graphicData>
        </a:graphic>
      </p:graphicFrame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F330B6DA-9663-9909-5C11-F6F3424C8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930" y="1813423"/>
            <a:ext cx="5912291" cy="45968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6959DF-5A4B-6D20-17FF-5E8E5C317405}"/>
              </a:ext>
            </a:extLst>
          </p:cNvPr>
          <p:cNvSpPr txBox="1"/>
          <p:nvPr/>
        </p:nvSpPr>
        <p:spPr>
          <a:xfrm>
            <a:off x="838200" y="6420465"/>
            <a:ext cx="3930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www.dosits.org</a:t>
            </a:r>
          </a:p>
        </p:txBody>
      </p:sp>
    </p:spTree>
    <p:extLst>
      <p:ext uri="{BB962C8B-B14F-4D97-AF65-F5344CB8AC3E}">
        <p14:creationId xmlns:p14="http://schemas.microsoft.com/office/powerpoint/2010/main" val="3612976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47FAD37B-7F44-954E-3586-4B759B964E5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2957670"/>
                  </p:ext>
                </p:extLst>
              </p:nvPr>
            </p:nvGraphicFramePr>
            <p:xfrm>
              <a:off x="354866" y="0"/>
              <a:ext cx="11482268" cy="641919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4809">
                      <a:extLst>
                        <a:ext uri="{9D8B030D-6E8A-4147-A177-3AD203B41FA5}">
                          <a16:colId xmlns:a16="http://schemas.microsoft.com/office/drawing/2014/main" val="4288961005"/>
                        </a:ext>
                      </a:extLst>
                    </a:gridCol>
                    <a:gridCol w="3767670">
                      <a:extLst>
                        <a:ext uri="{9D8B030D-6E8A-4147-A177-3AD203B41FA5}">
                          <a16:colId xmlns:a16="http://schemas.microsoft.com/office/drawing/2014/main" val="1855261576"/>
                        </a:ext>
                      </a:extLst>
                    </a:gridCol>
                    <a:gridCol w="5759789">
                      <a:extLst>
                        <a:ext uri="{9D8B030D-6E8A-4147-A177-3AD203B41FA5}">
                          <a16:colId xmlns:a16="http://schemas.microsoft.com/office/drawing/2014/main" val="2478721501"/>
                        </a:ext>
                      </a:extLst>
                    </a:gridCol>
                  </a:tblGrid>
                  <a:tr h="726552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Metric and Notation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Equation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Usage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66877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Peak sound pressure level (</a:t>
                          </a:r>
                          <a:r>
                            <a:rPr lang="en-US" sz="1600" dirty="0" err="1"/>
                            <a:t>L</a:t>
                          </a:r>
                          <a:r>
                            <a:rPr lang="en-US" sz="1600" baseline="-25000" dirty="0" err="1"/>
                            <a:t>pk</a:t>
                          </a:r>
                          <a:r>
                            <a:rPr lang="en-US" sz="1600" dirty="0"/>
                            <a:t>, L</a:t>
                          </a:r>
                          <a:r>
                            <a:rPr lang="en-US" sz="1600" kern="1200" baseline="-250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0-pk</a:t>
                          </a:r>
                          <a:r>
                            <a:rPr lang="en-US" sz="1600" dirty="0"/>
                            <a:t>,</a:t>
                          </a:r>
                        </a:p>
                        <a:p>
                          <a:r>
                            <a:rPr lang="en-US" sz="1600" dirty="0"/>
                            <a:t>or </a:t>
                          </a:r>
                          <a:r>
                            <a:rPr lang="en-US" sz="1600" dirty="0" err="1"/>
                            <a:t>SPL</a:t>
                          </a:r>
                          <a:r>
                            <a:rPr lang="en-US" sz="1600" kern="1200" baseline="-25000" dirty="0" err="1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pk</a:t>
                          </a:r>
                          <a:r>
                            <a:rPr lang="en-US" sz="1600" dirty="0"/>
                            <a:t>)</a:t>
                          </a:r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CA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𝑝𝑘</m:t>
                                    </m:r>
                                  </m:sub>
                                </m:sSub>
                                <m:r>
                                  <a:rPr lang="en-CA" sz="1600" b="0" i="1" smtClean="0">
                                    <a:latin typeface="Cambria Math" panose="02040503050406030204" pitchFamily="18" charset="0"/>
                                  </a:rPr>
                                  <m:t>=10</m:t>
                                </m:r>
                                <m:sSub>
                                  <m:sSub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f>
                                          <m:f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b>
                                              <m:sSub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𝑝𝑘</m:t>
                                                </m:r>
                                              </m:sub>
                                            </m:sSub>
                                          </m:num>
                                          <m:den>
                                            <m:sSub>
                                              <m:sSub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sub>
                                            </m:sSub>
                                          </m:den>
                                        </m:f>
                                      </m:e>
                                    </m:d>
                                  </m:e>
                                  <m:sup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CA" sz="1600" dirty="0"/>
                        </a:p>
                        <a:p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Max instantaneous sound pressure,</a:t>
                          </a:r>
                        </a:p>
                        <a:p>
                          <a:r>
                            <a:rPr lang="en-US" sz="1600" dirty="0"/>
                            <a:t>which is used to assess (PTS) and (TTS) in the hearing of marine mammals, gastrointestinal tract injury in marine mammals, and mortality and injury in fish</a:t>
                          </a:r>
                        </a:p>
                        <a:p>
                          <a:r>
                            <a:rPr lang="en-US" sz="1600" dirty="0"/>
                            <a:t>and sea turtles.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40627390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RMS sound pressure </a:t>
                          </a:r>
                        </a:p>
                        <a:p>
                          <a:r>
                            <a:rPr lang="en-CA" sz="1600" dirty="0"/>
                            <a:t>SPL(</a:t>
                          </a:r>
                          <a:r>
                            <a:rPr lang="en-CA" sz="1600" baseline="-25000" dirty="0" err="1"/>
                            <a:t>Lp,rms</a:t>
                          </a:r>
                          <a:r>
                            <a:rPr lang="en-CA" sz="1600" baseline="-25000" dirty="0"/>
                            <a:t> </a:t>
                          </a:r>
                        </a:p>
                        <a:p>
                          <a:r>
                            <a:rPr lang="en-CA" sz="1600" dirty="0" err="1"/>
                            <a:t>SPL</a:t>
                          </a:r>
                          <a:r>
                            <a:rPr lang="en-CA" sz="1600" baseline="-25000" dirty="0" err="1"/>
                            <a:t>rms</a:t>
                          </a:r>
                          <a:r>
                            <a:rPr lang="en-CA" sz="1600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CA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𝑅𝑀𝑆</m:t>
                                    </m:r>
                                  </m:sub>
                                </m:sSub>
                                <m:r>
                                  <a:rPr lang="en-CA" sz="1600" b="0" i="1" smtClean="0">
                                    <a:latin typeface="Cambria Math" panose="02040503050406030204" pitchFamily="18" charset="0"/>
                                  </a:rPr>
                                  <m:t>=10</m:t>
                                </m:r>
                                <m:sSub>
                                  <m:sSub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  <m:d>
                                  <m:dPr>
                                    <m:begChr m:val="⌈"/>
                                    <m:endChr m:val="⌉"/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den>
                                    </m:f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  <m:nary>
                                      <m:nary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  <m:sup>
                                        <m: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</m:sup>
                                      <m:e>
                                        <m:f>
                                          <m:f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𝑃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  <m:d>
                                              <m:d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sSubSup>
                                              <m:sSub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den>
                                        </m:f>
                                      </m:e>
                                    </m:nary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𝑑𝑡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The square root of the average of the sound</a:t>
                          </a:r>
                        </a:p>
                        <a:p>
                          <a:r>
                            <a:rPr lang="en-US" sz="1600" dirty="0"/>
                            <a:t>pressure squared over a given duration to assess potential behavioral disturbance</a:t>
                          </a:r>
                        </a:p>
                        <a:p>
                          <a:r>
                            <a:rPr lang="en-US" sz="1600" dirty="0"/>
                            <a:t>in marine mammals from impulsive and</a:t>
                          </a:r>
                        </a:p>
                        <a:p>
                          <a:r>
                            <a:rPr lang="en-US" sz="1600" dirty="0"/>
                            <a:t>non-impulsive sound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3495313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Sound Exposure Level L</a:t>
                          </a:r>
                          <a:r>
                            <a:rPr lang="en-CA" sz="1600" baseline="-25000" dirty="0"/>
                            <a:t>E</a:t>
                          </a:r>
                          <a:r>
                            <a:rPr lang="en-CA" sz="1600" dirty="0"/>
                            <a:t> or SEL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CA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</m:sub>
                                </m:sSub>
                                <m:r>
                                  <a:rPr lang="en-CA" sz="1600" b="0" i="1" smtClean="0">
                                    <a:latin typeface="Cambria Math" panose="02040503050406030204" pitchFamily="18" charset="0"/>
                                  </a:rPr>
                                  <m:t>=10</m:t>
                                </m:r>
                                <m:sSub>
                                  <m:sSub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  <m:d>
                                  <m:dPr>
                                    <m:begChr m:val="⌈"/>
                                    <m:endChr m:val="⌉"/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  <m:nary>
                                      <m:nary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f>
                                          <m:f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𝑃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  <m:d>
                                              <m:d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sSubSup>
                                              <m:sSub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den>
                                        </m:f>
                                      </m:e>
                                    </m:nary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𝑑𝑡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1-s normalized LE is used to characterize the</a:t>
                          </a:r>
                        </a:p>
                        <a:p>
                          <a:r>
                            <a:rPr lang="en-US" sz="1600" dirty="0"/>
                            <a:t>source level for non-impulsive sound [56]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56080981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Single-strike, sound exposure level (</a:t>
                          </a:r>
                          <a:r>
                            <a:rPr lang="en-US" sz="1600" dirty="0" err="1"/>
                            <a:t>L</a:t>
                          </a:r>
                          <a:r>
                            <a:rPr lang="en-US" sz="1600" baseline="-25000" dirty="0" err="1"/>
                            <a:t>E,ss</a:t>
                          </a:r>
                          <a:r>
                            <a:rPr lang="en-US" sz="1600" dirty="0"/>
                            <a:t>,</a:t>
                          </a:r>
                        </a:p>
                        <a:p>
                          <a:r>
                            <a:rPr lang="en-US" sz="1600" dirty="0"/>
                            <a:t>or </a:t>
                          </a:r>
                          <a:r>
                            <a:rPr lang="en-US" sz="1600" dirty="0" err="1"/>
                            <a:t>SEL</a:t>
                          </a:r>
                          <a:r>
                            <a:rPr lang="en-US" sz="1600" baseline="-25000" dirty="0" err="1"/>
                            <a:t>ss</a:t>
                          </a:r>
                          <a:endParaRPr lang="en-CA" sz="1600" baseline="-25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CA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𝑠𝑠</m:t>
                                    </m:r>
                                  </m:sub>
                                </m:sSub>
                                <m:r>
                                  <a:rPr lang="en-CA" sz="1600" b="0" i="1" smtClean="0">
                                    <a:latin typeface="Cambria Math" panose="02040503050406030204" pitchFamily="18" charset="0"/>
                                  </a:rPr>
                                  <m:t>=10</m:t>
                                </m:r>
                                <m:sSub>
                                  <m:sSub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  <m:d>
                                  <m:dPr>
                                    <m:begChr m:val="⌈"/>
                                    <m:endChr m:val="⌉"/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nary>
                                      <m:nary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100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f>
                                          <m:f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𝑃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  <m:d>
                                              <m:d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sSubSup>
                                              <m:sSub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den>
                                        </m:f>
                                      </m:e>
                                    </m:nary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𝑑𝑡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For impulsive or non-impulsive intermittent</a:t>
                          </a:r>
                        </a:p>
                        <a:p>
                          <a:r>
                            <a:rPr lang="en-US" sz="1600" dirty="0"/>
                            <a:t>sounds, this is the LE for a single hammer strike</a:t>
                          </a:r>
                        </a:p>
                        <a:p>
                          <a:r>
                            <a:rPr lang="en-US" sz="1600" dirty="0"/>
                            <a:t>for pile driving [ 56, 57], a single air gun shot for a</a:t>
                          </a:r>
                        </a:p>
                        <a:p>
                          <a:r>
                            <a:rPr lang="en-US" sz="1600" dirty="0"/>
                            <a:t>seismic survey, or a single ping for sonar.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73787041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Cumulative sound exposure level</a:t>
                          </a:r>
                        </a:p>
                        <a:p>
                          <a:r>
                            <a:rPr lang="en-CA" sz="1600" dirty="0"/>
                            <a:t>(L</a:t>
                          </a:r>
                          <a:r>
                            <a:rPr lang="en-CA" sz="1600" kern="1200" baseline="-250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E, cum</a:t>
                          </a:r>
                          <a:r>
                            <a:rPr lang="en-CA" sz="1600" dirty="0"/>
                            <a:t> or </a:t>
                          </a:r>
                          <a:r>
                            <a:rPr lang="en-CA" sz="1600" dirty="0" err="1"/>
                            <a:t>SEL</a:t>
                          </a:r>
                          <a:r>
                            <a:rPr lang="en-CA" sz="1600" kern="1200" baseline="-25000" dirty="0" err="1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cum</a:t>
                          </a:r>
                          <a:r>
                            <a:rPr lang="en-CA" sz="1600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CA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𝐸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𝑐𝑢𝑏</m:t>
                                    </m:r>
                                  </m:sub>
                                </m:sSub>
                                <m:r>
                                  <a:rPr lang="en-CA" sz="1600" b="0" i="1" smtClean="0">
                                    <a:latin typeface="Cambria Math" panose="02040503050406030204" pitchFamily="18" charset="0"/>
                                  </a:rPr>
                                  <m:t>=10</m:t>
                                </m:r>
                                <m:sSub>
                                  <m:sSubPr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𝑙𝑜𝑔</m:t>
                                    </m:r>
                                  </m:e>
                                  <m:sub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sub>
                                </m:sSub>
                                <m:d>
                                  <m:dPr>
                                    <m:begChr m:val="⌈"/>
                                    <m:endChr m:val="⌉"/>
                                    <m:ctrlP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nary>
                                      <m:naryPr>
                                        <m:ctrlPr>
                                          <a:rPr lang="en-CA" sz="16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sub>
                                      <m:sup>
                                        <m:sSub>
                                          <m:sSub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𝑇</m:t>
                                            </m:r>
                                          </m:e>
                                          <m:sub>
                                            <m: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𝑐𝑢𝑚</m:t>
                                            </m:r>
                                          </m:sub>
                                        </m:sSub>
                                      </m:sup>
                                      <m:e>
                                        <m:f>
                                          <m:fPr>
                                            <m:ctrlPr>
                                              <a:rPr lang="en-CA" sz="1600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fPr>
                                          <m:num>
                                            <m:sSup>
                                              <m:s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𝑃</m:t>
                                                </m:r>
                                              </m:e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p>
                                            <m:d>
                                              <m:d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𝑡</m:t>
                                                </m:r>
                                              </m:e>
                                            </m:d>
                                          </m:num>
                                          <m:den>
                                            <m:sSubSup>
                                              <m:sSubSupPr>
                                                <m:ctrlP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CA" sz="1600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den>
                                        </m:f>
                                      </m:e>
                                    </m:nary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  <m:r>
                                      <a:rPr lang="en-CA" sz="1600" b="0" i="1" smtClean="0">
                                        <a:latin typeface="Cambria Math" panose="02040503050406030204" pitchFamily="18" charset="0"/>
                                      </a:rPr>
                                      <m:t>𝑑𝑡</m:t>
                                    </m:r>
                                  </m:e>
                                </m:d>
                              </m:oMath>
                            </m:oMathPara>
                          </a14:m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LE for the entire duration of sound</a:t>
                          </a:r>
                        </a:p>
                        <a:p>
                          <a:r>
                            <a:rPr lang="en-US" sz="1600" dirty="0"/>
                            <a:t>Exposure. Assess PTS and TTS in marine mammals and the mortality or injury of fish and sea turtles</a:t>
                          </a:r>
                        </a:p>
                        <a:p>
                          <a:r>
                            <a:rPr lang="en-US" sz="1600" dirty="0"/>
                            <a:t>exposed to impulsive sound 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378314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47FAD37B-7F44-954E-3586-4B759B964E5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22957670"/>
                  </p:ext>
                </p:extLst>
              </p:nvPr>
            </p:nvGraphicFramePr>
            <p:xfrm>
              <a:off x="354866" y="0"/>
              <a:ext cx="11482268" cy="6419199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54809">
                      <a:extLst>
                        <a:ext uri="{9D8B030D-6E8A-4147-A177-3AD203B41FA5}">
                          <a16:colId xmlns:a16="http://schemas.microsoft.com/office/drawing/2014/main" val="4288961005"/>
                        </a:ext>
                      </a:extLst>
                    </a:gridCol>
                    <a:gridCol w="3767670">
                      <a:extLst>
                        <a:ext uri="{9D8B030D-6E8A-4147-A177-3AD203B41FA5}">
                          <a16:colId xmlns:a16="http://schemas.microsoft.com/office/drawing/2014/main" val="1855261576"/>
                        </a:ext>
                      </a:extLst>
                    </a:gridCol>
                    <a:gridCol w="5759789">
                      <a:extLst>
                        <a:ext uri="{9D8B030D-6E8A-4147-A177-3AD203B41FA5}">
                          <a16:colId xmlns:a16="http://schemas.microsoft.com/office/drawing/2014/main" val="2478721501"/>
                        </a:ext>
                      </a:extLst>
                    </a:gridCol>
                  </a:tblGrid>
                  <a:tr h="726552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Metric and Notation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Equation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Usage 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3266877"/>
                      </a:ext>
                    </a:extLst>
                  </a:tr>
                  <a:tr h="131064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Peak sound pressure level (</a:t>
                          </a:r>
                          <a:r>
                            <a:rPr lang="en-US" sz="1600" dirty="0" err="1"/>
                            <a:t>L</a:t>
                          </a:r>
                          <a:r>
                            <a:rPr lang="en-US" sz="1600" baseline="-25000" dirty="0" err="1"/>
                            <a:t>pk</a:t>
                          </a:r>
                          <a:r>
                            <a:rPr lang="en-US" sz="1600" dirty="0"/>
                            <a:t>, L</a:t>
                          </a:r>
                          <a:r>
                            <a:rPr lang="en-US" sz="1600" kern="1200" baseline="-250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0-pk</a:t>
                          </a:r>
                          <a:r>
                            <a:rPr lang="en-US" sz="1600" dirty="0"/>
                            <a:t>,</a:t>
                          </a:r>
                        </a:p>
                        <a:p>
                          <a:r>
                            <a:rPr lang="en-US" sz="1600" dirty="0"/>
                            <a:t>or </a:t>
                          </a:r>
                          <a:r>
                            <a:rPr lang="en-US" sz="1600" dirty="0" err="1"/>
                            <a:t>SPL</a:t>
                          </a:r>
                          <a:r>
                            <a:rPr lang="en-US" sz="1600" kern="1200" baseline="-25000" dirty="0" err="1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pk</a:t>
                          </a:r>
                          <a:r>
                            <a:rPr lang="en-US" sz="1600" dirty="0"/>
                            <a:t>)</a:t>
                          </a:r>
                          <a:endParaRPr lang="en-CA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2104" t="-56744" r="-153560" b="-3404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Max instantaneous sound pressure,</a:t>
                          </a:r>
                        </a:p>
                        <a:p>
                          <a:r>
                            <a:rPr lang="en-US" sz="1600" dirty="0"/>
                            <a:t>which is used to assess (PTS) and (TTS) in the hearing of marine mammals, gastrointestinal tract injury in marine mammals, and mortality and injury in fish</a:t>
                          </a:r>
                        </a:p>
                        <a:p>
                          <a:r>
                            <a:rPr lang="en-US" sz="1600" dirty="0"/>
                            <a:t>and sea turtles.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40627390"/>
                      </a:ext>
                    </a:extLst>
                  </a:tr>
                  <a:tr h="1310640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RMS sound pressure </a:t>
                          </a:r>
                        </a:p>
                        <a:p>
                          <a:r>
                            <a:rPr lang="en-CA" sz="1600" dirty="0"/>
                            <a:t>SPL(</a:t>
                          </a:r>
                          <a:r>
                            <a:rPr lang="en-CA" sz="1600" baseline="-25000" dirty="0" err="1"/>
                            <a:t>Lp,rms</a:t>
                          </a:r>
                          <a:r>
                            <a:rPr lang="en-CA" sz="1600" baseline="-25000" dirty="0"/>
                            <a:t> </a:t>
                          </a:r>
                        </a:p>
                        <a:p>
                          <a:r>
                            <a:rPr lang="en-CA" sz="1600" dirty="0" err="1"/>
                            <a:t>SPL</a:t>
                          </a:r>
                          <a:r>
                            <a:rPr lang="en-CA" sz="1600" baseline="-25000" dirty="0" err="1"/>
                            <a:t>rms</a:t>
                          </a:r>
                          <a:r>
                            <a:rPr lang="en-CA" sz="1600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2104" t="-156019" r="-153560" b="-23888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The square root of the average of the sound</a:t>
                          </a:r>
                        </a:p>
                        <a:p>
                          <a:r>
                            <a:rPr lang="en-US" sz="1600" dirty="0"/>
                            <a:t>pressure squared over a given duration to assess potential behavioral disturbance</a:t>
                          </a:r>
                        </a:p>
                        <a:p>
                          <a:r>
                            <a:rPr lang="en-US" sz="1600" dirty="0"/>
                            <a:t>in marine mammals from impulsive and</a:t>
                          </a:r>
                        </a:p>
                        <a:p>
                          <a:r>
                            <a:rPr lang="en-US" sz="1600" dirty="0"/>
                            <a:t>non-impulsive sound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13495313"/>
                      </a:ext>
                    </a:extLst>
                  </a:tr>
                  <a:tr h="937767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Sound Exposure Level L</a:t>
                          </a:r>
                          <a:r>
                            <a:rPr lang="en-CA" sz="1600" baseline="-25000" dirty="0"/>
                            <a:t>E</a:t>
                          </a:r>
                          <a:r>
                            <a:rPr lang="en-CA" sz="1600" dirty="0"/>
                            <a:t> or SEL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2104" t="-359091" r="-153560" b="-2350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1-s normalized LE is used to characterize the</a:t>
                          </a:r>
                        </a:p>
                        <a:p>
                          <a:r>
                            <a:rPr lang="en-US" sz="1600" dirty="0"/>
                            <a:t>source level for non-impulsive sound [56]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56080981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Single-strike, sound exposure level (</a:t>
                          </a:r>
                          <a:r>
                            <a:rPr lang="en-US" sz="1600" dirty="0" err="1"/>
                            <a:t>L</a:t>
                          </a:r>
                          <a:r>
                            <a:rPr lang="en-US" sz="1600" baseline="-25000" dirty="0" err="1"/>
                            <a:t>E,ss</a:t>
                          </a:r>
                          <a:r>
                            <a:rPr lang="en-US" sz="1600" dirty="0"/>
                            <a:t>,</a:t>
                          </a:r>
                        </a:p>
                        <a:p>
                          <a:r>
                            <a:rPr lang="en-US" sz="1600" dirty="0"/>
                            <a:t>or </a:t>
                          </a:r>
                          <a:r>
                            <a:rPr lang="en-US" sz="1600" dirty="0" err="1"/>
                            <a:t>SEL</a:t>
                          </a:r>
                          <a:r>
                            <a:rPr lang="en-US" sz="1600" baseline="-25000" dirty="0" err="1"/>
                            <a:t>ss</a:t>
                          </a:r>
                          <a:endParaRPr lang="en-CA" sz="1600" baseline="-25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2104" t="-404000" r="-153560" b="-106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For impulsive or non-impulsive intermittent</a:t>
                          </a:r>
                        </a:p>
                        <a:p>
                          <a:r>
                            <a:rPr lang="en-US" sz="1600" dirty="0"/>
                            <a:t>sounds, this is the LE for a single hammer strike</a:t>
                          </a:r>
                        </a:p>
                        <a:p>
                          <a:r>
                            <a:rPr lang="en-US" sz="1600" dirty="0"/>
                            <a:t>for pile driving [ 56, 57], a single air gun shot for a</a:t>
                          </a:r>
                        </a:p>
                        <a:p>
                          <a:r>
                            <a:rPr lang="en-US" sz="1600" dirty="0"/>
                            <a:t>seismic survey, or a single ping for sonar.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73787041"/>
                      </a:ext>
                    </a:extLst>
                  </a:tr>
                  <a:tr h="1066800">
                    <a:tc>
                      <a:txBody>
                        <a:bodyPr/>
                        <a:lstStyle/>
                        <a:p>
                          <a:r>
                            <a:rPr lang="en-CA" sz="1600" dirty="0"/>
                            <a:t>Cumulative sound exposure level</a:t>
                          </a:r>
                        </a:p>
                        <a:p>
                          <a:r>
                            <a:rPr lang="en-CA" sz="1600" dirty="0"/>
                            <a:t>(L</a:t>
                          </a:r>
                          <a:r>
                            <a:rPr lang="en-CA" sz="1600" kern="1200" baseline="-250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E, cum</a:t>
                          </a:r>
                          <a:r>
                            <a:rPr lang="en-CA" sz="1600" dirty="0"/>
                            <a:t> or </a:t>
                          </a:r>
                          <a:r>
                            <a:rPr lang="en-CA" sz="1600" dirty="0" err="1"/>
                            <a:t>SEL</a:t>
                          </a:r>
                          <a:r>
                            <a:rPr lang="en-CA" sz="1600" kern="1200" baseline="-25000" dirty="0" err="1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cum</a:t>
                          </a:r>
                          <a:r>
                            <a:rPr lang="en-CA" sz="1600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2104" t="-504000" r="-153560" b="-68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/>
                            <a:t>LE for the entire duration of sound</a:t>
                          </a:r>
                        </a:p>
                        <a:p>
                          <a:r>
                            <a:rPr lang="en-US" sz="1600" dirty="0"/>
                            <a:t>Exposure. Assess PTS and TTS in marine mammals and the mortality or injury of fish and sea turtles</a:t>
                          </a:r>
                        </a:p>
                        <a:p>
                          <a:r>
                            <a:rPr lang="en-US" sz="1600" dirty="0"/>
                            <a:t>exposed to impulsive sound .</a:t>
                          </a:r>
                          <a:endParaRPr lang="en-CA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378314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15E2E0E8-0A90-7709-EAE0-508CD8A70C95}"/>
              </a:ext>
            </a:extLst>
          </p:cNvPr>
          <p:cNvSpPr txBox="1"/>
          <p:nvPr/>
        </p:nvSpPr>
        <p:spPr>
          <a:xfrm>
            <a:off x="354866" y="6419199"/>
            <a:ext cx="8887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https://tethys.pnnl.gov/sites/default/files/publications/jmse-09-00173.pdf</a:t>
            </a:r>
          </a:p>
        </p:txBody>
      </p:sp>
    </p:spTree>
    <p:extLst>
      <p:ext uri="{BB962C8B-B14F-4D97-AF65-F5344CB8AC3E}">
        <p14:creationId xmlns:p14="http://schemas.microsoft.com/office/powerpoint/2010/main" val="345980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EB0F4-167E-03CE-064D-599D466BA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5DCAD-7724-6BAE-B706-B19CC848D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CA" dirty="0"/>
          </a:p>
          <a:p>
            <a:r>
              <a:rPr lang="en-CA" dirty="0"/>
              <a:t>A brief history of the Universe of acoustics (Ruth)</a:t>
            </a:r>
          </a:p>
          <a:p>
            <a:r>
              <a:rPr lang="en-CA" dirty="0"/>
              <a:t>Acoustics Intro (Kait)</a:t>
            </a:r>
          </a:p>
          <a:p>
            <a:pPr lvl="1"/>
            <a:r>
              <a:rPr lang="en-CA" dirty="0"/>
              <a:t>Math refresher </a:t>
            </a:r>
          </a:p>
          <a:p>
            <a:r>
              <a:rPr lang="en-CA" dirty="0"/>
              <a:t>Break!</a:t>
            </a:r>
          </a:p>
          <a:p>
            <a:r>
              <a:rPr lang="en-CA" dirty="0"/>
              <a:t>Measurements (Kait)</a:t>
            </a:r>
          </a:p>
          <a:p>
            <a:pPr lvl="1"/>
            <a:r>
              <a:rPr lang="en-CA" dirty="0"/>
              <a:t>Continuous/Impulsive</a:t>
            </a:r>
          </a:p>
          <a:p>
            <a:r>
              <a:rPr lang="en-CA"/>
              <a:t>Python Bootcamp</a:t>
            </a:r>
            <a:endParaRPr lang="en-CA" dirty="0"/>
          </a:p>
          <a:p>
            <a:r>
              <a:rPr lang="en-CA" dirty="0"/>
              <a:t>Reading List, sound measurements and JASCO Pocket guide (reference)</a:t>
            </a:r>
          </a:p>
          <a:p>
            <a:pPr lvl="1"/>
            <a:r>
              <a:rPr lang="en-CA" dirty="0">
                <a:hlinkClick r:id="rId2"/>
              </a:rPr>
              <a:t>https://tethys.pnnl.gov/sites/default/files/publications/jmse-09-00173.pdf</a:t>
            </a:r>
            <a:endParaRPr lang="en-CA" dirty="0"/>
          </a:p>
          <a:p>
            <a:pPr lvl="1"/>
            <a:r>
              <a:rPr lang="en-CA" dirty="0"/>
              <a:t>https://www.oceansinitiative.org/wp-content/uploads/2012/07/PocketBook-3rd-ed.pdf</a:t>
            </a:r>
          </a:p>
        </p:txBody>
      </p:sp>
    </p:spTree>
    <p:extLst>
      <p:ext uri="{BB962C8B-B14F-4D97-AF65-F5344CB8AC3E}">
        <p14:creationId xmlns:p14="http://schemas.microsoft.com/office/powerpoint/2010/main" val="349558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4549C4-7FB4-95E5-E8E3-D2A21E28E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2131826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/>
            <a:r>
              <a:rPr lang="en-US" sz="3200" b="0" i="0" u="none" strike="noStrike" kern="1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sound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0DA3CD-3814-D1D6-96D3-2DCA00800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15097" y="624001"/>
            <a:ext cx="3281559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/>
            <a:r>
              <a:rPr lang="en-US" sz="1700" b="0" i="0" u="none" strike="noStrike" baseline="0" dirty="0"/>
              <a:t>Changes in density (compression and expansion)</a:t>
            </a:r>
          </a:p>
          <a:p>
            <a:pPr marR="0" lvl="0"/>
            <a:r>
              <a:rPr lang="en-US" sz="1700" b="0" i="0" u="none" strike="noStrike" baseline="0" dirty="0"/>
              <a:t>Air, water, sound, electromagnetic, gravity</a:t>
            </a:r>
          </a:p>
        </p:txBody>
      </p:sp>
      <p:pic>
        <p:nvPicPr>
          <p:cNvPr id="4" name="Picture 3" descr="animation showing particle motion for a longitudinal pressure wave highlighting the difference between particle motion and wave propagation.">
            <a:extLst>
              <a:ext uri="{FF2B5EF4-FFF2-40B4-BE49-F238E27FC236}">
                <a16:creationId xmlns:a16="http://schemas.microsoft.com/office/drawing/2014/main" id="{217F0BB3-4C37-C2E4-C97B-CBC010368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400" y="2734056"/>
            <a:ext cx="10451592" cy="348386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87590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A711F-850F-12FD-155B-617902CD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/>
            <a:r>
              <a:rPr lang="en-US" sz="2800" b="0" i="0" u="none" strike="noStrike" kern="1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Critical measures: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46980F-41DD-0E9E-03ED-A4DFF3C6C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252870"/>
            <a:ext cx="3412219" cy="3560251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/>
            <a:r>
              <a:rPr lang="en-US" sz="2000" b="0" i="0" u="none" strike="noStrike" baseline="0" dirty="0"/>
              <a:t>Amplitude (A, unitless), </a:t>
            </a:r>
          </a:p>
          <a:p>
            <a:pPr marR="0" lvl="0"/>
            <a:r>
              <a:rPr lang="en-US" sz="2000" dirty="0"/>
              <a:t>W</a:t>
            </a:r>
            <a:r>
              <a:rPr lang="en-US" sz="2000" b="0" i="0" u="none" strike="noStrike" baseline="0" dirty="0"/>
              <a:t>avelength (</a:t>
            </a:r>
            <a:r>
              <a:rPr lang="en-US" sz="2000" b="0" i="1" u="none" strike="noStrike" baseline="0" dirty="0"/>
              <a:t>λ, m</a:t>
            </a:r>
            <a:r>
              <a:rPr lang="en-US" sz="2000" b="0" i="0" u="none" strike="noStrike" baseline="0" dirty="0"/>
              <a:t>)</a:t>
            </a:r>
          </a:p>
          <a:p>
            <a:pPr marR="0" lvl="0"/>
            <a:r>
              <a:rPr lang="en-US" sz="2000" dirty="0"/>
              <a:t>P</a:t>
            </a:r>
            <a:r>
              <a:rPr lang="en-US" sz="2000" b="0" i="0" u="none" strike="noStrike" baseline="0" dirty="0"/>
              <a:t>eriod (</a:t>
            </a:r>
            <a:r>
              <a:rPr lang="en-US" sz="2000" b="0" i="1" u="none" strike="noStrike" baseline="0" dirty="0" err="1"/>
              <a:t>τ,s</a:t>
            </a:r>
            <a:r>
              <a:rPr lang="en-US" sz="2000" b="0" i="0" u="none" strike="noStrike" baseline="0" dirty="0"/>
              <a:t>)</a:t>
            </a:r>
          </a:p>
          <a:p>
            <a:pPr marR="0" lvl="0"/>
            <a:r>
              <a:rPr lang="en-US" sz="2000" dirty="0"/>
              <a:t>P</a:t>
            </a:r>
            <a:r>
              <a:rPr lang="en-US" sz="2000" b="0" i="0" u="none" strike="noStrike" baseline="0" dirty="0"/>
              <a:t>hase (</a:t>
            </a:r>
            <a:r>
              <a:rPr lang="en-US" sz="2000" b="0" i="1" u="none" strike="noStrike" baseline="0" dirty="0"/>
              <a:t>ϕ,</a:t>
            </a:r>
            <a:r>
              <a:rPr lang="en-US" sz="2000" b="0" i="0" u="none" strike="noStrike" baseline="0" dirty="0"/>
              <a:t> radians)</a:t>
            </a:r>
          </a:p>
          <a:p>
            <a:r>
              <a:rPr lang="en-US" sz="2000" b="0" i="0" u="none" strike="noStrike" baseline="0" dirty="0"/>
              <a:t>k - the wave number (</a:t>
            </a:r>
            <a:r>
              <a:rPr lang="en-US" sz="2000" b="0" i="1" u="none" strike="noStrike" baseline="0" dirty="0"/>
              <a:t>1/λ</a:t>
            </a:r>
            <a:r>
              <a:rPr lang="en-US" sz="2000" b="0" i="0" u="none" strike="noStrike" baseline="0" dirty="0"/>
              <a:t>),</a:t>
            </a:r>
          </a:p>
          <a:p>
            <a:r>
              <a:rPr lang="en-US" sz="2000" b="0" i="0" u="none" strike="noStrike" baseline="0" dirty="0"/>
              <a:t>ω - angular frequency (</a:t>
            </a:r>
            <a:r>
              <a:rPr lang="en-US" sz="2000" b="0" i="1" u="none" strike="noStrike" baseline="0" dirty="0"/>
              <a:t>π/τ</a:t>
            </a:r>
            <a:r>
              <a:rPr lang="en-US" sz="2000" b="0" i="0" u="none" strike="noStrike" baseline="0" dirty="0"/>
              <a:t>) </a:t>
            </a:r>
          </a:p>
          <a:p>
            <a:endParaRPr lang="en-US" sz="1600" b="0" i="0" u="none" strike="noStrike" baseline="0" dirty="0"/>
          </a:p>
          <a:p>
            <a:pPr marR="0" lvl="0"/>
            <a:endParaRPr lang="en-US" sz="1700" b="0" i="0" u="none" strike="noStrike" baseline="0" dirty="0"/>
          </a:p>
          <a:p>
            <a:pPr marR="0" lvl="0"/>
            <a:endParaRPr lang="en-US" sz="1700" b="0" i="0" u="none" strike="noStrike" baseline="0" dirty="0"/>
          </a:p>
        </p:txBody>
      </p:sp>
      <p:pic>
        <p:nvPicPr>
          <p:cNvPr id="33" name="Picture 32" descr="A diagram of an oscillating sine wave&#10;&#10;Description automatically generated">
            <a:extLst>
              <a:ext uri="{FF2B5EF4-FFF2-40B4-BE49-F238E27FC236}">
                <a16:creationId xmlns:a16="http://schemas.microsoft.com/office/drawing/2014/main" id="{DBA8267D-9CB2-FF0B-9ADF-ECCF61E43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22" y="301640"/>
            <a:ext cx="4953000" cy="4305300"/>
          </a:xfrm>
          <a:prstGeom prst="rect">
            <a:avLst/>
          </a:prstGeom>
        </p:spPr>
      </p:pic>
      <p:pic>
        <p:nvPicPr>
          <p:cNvPr id="30" name="Picture 29" descr="A diagram of an electrical diagram&#10;&#10;Description automatically generated">
            <a:extLst>
              <a:ext uri="{FF2B5EF4-FFF2-40B4-BE49-F238E27FC236}">
                <a16:creationId xmlns:a16="http://schemas.microsoft.com/office/drawing/2014/main" id="{C36D8AB8-4D74-D492-FD17-CEACED0583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267" y="2533988"/>
            <a:ext cx="5081158" cy="363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7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E3119A-B3D6-80CC-FEFE-2978A1E0B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E6E9B85-3D6C-0321-C4BB-72A72E1590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9D4116-D7DF-AC00-62B8-CF9A3BF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CC3D66-5DFB-EAE5-C8A1-EEC23B30D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/>
            <a:r>
              <a:rPr lang="en-US" sz="2800" b="0" i="0" u="none" strike="noStrike" kern="1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Important Relationships: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DE296A-72F0-32C2-2590-072241C43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6A82B0-EC38-9786-1A5A-A39BCF7EB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C92E8-DF26-825E-6E91-CEE8FF55B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252870"/>
            <a:ext cx="3412219" cy="35602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600" b="0" i="0" u="none" strike="noStrike" baseline="0" dirty="0"/>
              <a:t>c =</a:t>
            </a:r>
            <a:r>
              <a:rPr lang="el-GR" sz="1600" b="0" i="0" u="none" strike="noStrike" baseline="0" dirty="0"/>
              <a:t>λ</a:t>
            </a:r>
            <a:r>
              <a:rPr lang="en-CA" sz="1600" b="0" i="0" u="none" strike="noStrike" baseline="0" dirty="0"/>
              <a:t>f</a:t>
            </a:r>
          </a:p>
          <a:p>
            <a:r>
              <a:rPr lang="en-CA" sz="1600" dirty="0"/>
              <a:t>k=</a:t>
            </a:r>
            <a:r>
              <a:rPr lang="el-GR" sz="1600" dirty="0"/>
              <a:t>ω</a:t>
            </a:r>
            <a:r>
              <a:rPr lang="en-CA" sz="1600" dirty="0"/>
              <a:t>c</a:t>
            </a:r>
          </a:p>
          <a:p>
            <a:r>
              <a:rPr lang="en-CA" sz="1600" b="0" i="0" u="none" strike="noStrike" baseline="0" dirty="0"/>
              <a:t>k=2</a:t>
            </a:r>
            <a:r>
              <a:rPr lang="el-GR" sz="1600" b="0" i="0" u="none" strike="noStrike" baseline="0" dirty="0"/>
              <a:t>π</a:t>
            </a:r>
            <a:r>
              <a:rPr lang="en-CA" sz="1600" b="0" i="0" u="none" strike="noStrike" baseline="0" dirty="0"/>
              <a:t>/</a:t>
            </a:r>
            <a:r>
              <a:rPr lang="el-GR" sz="1600" b="0" i="0" u="none" strike="noStrike" baseline="0" dirty="0"/>
              <a:t> λ</a:t>
            </a:r>
            <a:endParaRPr lang="en-US" sz="1600" b="0" i="0" u="none" strike="noStrike" baseline="0" dirty="0"/>
          </a:p>
          <a:p>
            <a:pPr marR="0" lvl="0"/>
            <a:endParaRPr lang="en-US" sz="1700" b="0" i="0" u="none" strike="noStrike" baseline="0" dirty="0"/>
          </a:p>
          <a:p>
            <a:pPr marR="0" lvl="0"/>
            <a:endParaRPr lang="en-US" sz="1700" b="0" i="0" u="none" strike="noStrike" baseline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F14AC0D-0674-59CF-7FF9-C8D3768741AC}"/>
              </a:ext>
            </a:extLst>
          </p:cNvPr>
          <p:cNvGrpSpPr/>
          <p:nvPr/>
        </p:nvGrpSpPr>
        <p:grpSpPr>
          <a:xfrm>
            <a:off x="5894437" y="572052"/>
            <a:ext cx="4134465" cy="2367649"/>
            <a:chOff x="6179573" y="1531831"/>
            <a:chExt cx="4134465" cy="236764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E79F35F5-A62E-8941-B36D-D1EC489CAAF3}"/>
                    </a:ext>
                  </a:extLst>
                </p:cNvPr>
                <p:cNvSpPr txBox="1"/>
                <p:nvPr/>
              </p:nvSpPr>
              <p:spPr>
                <a:xfrm>
                  <a:off x="6179573" y="2433483"/>
                  <a:ext cx="4134465" cy="64485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CA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CA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CA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CA" sz="28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e>
                      </m:d>
                    </m:oMath>
                  </a14:m>
                  <a:r>
                    <a:rPr lang="en-CA" sz="2800" b="0" dirty="0"/>
                    <a:t>+</a:t>
                  </a:r>
                  <a:r>
                    <a:rPr lang="en-CA" sz="2800" dirty="0"/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8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CA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CA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CA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8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num>
                            <m:den>
                              <m:r>
                                <a:rPr lang="en-CA" sz="2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den>
                          </m:f>
                        </m:e>
                      </m:d>
                    </m:oMath>
                  </a14:m>
                  <a:endParaRPr lang="en-CA" sz="2800" b="0" dirty="0"/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E79F35F5-A62E-8941-B36D-D1EC489CAA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9573" y="2433483"/>
                  <a:ext cx="4134465" cy="644857"/>
                </a:xfrm>
                <a:prstGeom prst="rect">
                  <a:avLst/>
                </a:prstGeom>
                <a:blipFill>
                  <a:blip r:embed="rId2"/>
                  <a:stretch>
                    <a:fillRect b="-16981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Left Brace 5">
              <a:extLst>
                <a:ext uri="{FF2B5EF4-FFF2-40B4-BE49-F238E27FC236}">
                  <a16:creationId xmlns:a16="http://schemas.microsoft.com/office/drawing/2014/main" id="{E7355E11-4210-94E5-86BD-4CC1ADC4B78D}"/>
                </a:ext>
              </a:extLst>
            </p:cNvPr>
            <p:cNvSpPr/>
            <p:nvPr/>
          </p:nvSpPr>
          <p:spPr>
            <a:xfrm rot="5400000">
              <a:off x="9079404" y="1587333"/>
              <a:ext cx="435491" cy="1202952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0829722C-410C-A9AC-1585-5F4357DB2228}"/>
                </a:ext>
              </a:extLst>
            </p:cNvPr>
            <p:cNvSpPr/>
            <p:nvPr/>
          </p:nvSpPr>
          <p:spPr>
            <a:xfrm rot="5400000">
              <a:off x="7579983" y="1587332"/>
              <a:ext cx="435491" cy="1202952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942D8F-21C1-B0C1-EE59-B6302994E8C8}"/>
                </a:ext>
              </a:extLst>
            </p:cNvPr>
            <p:cNvSpPr txBox="1"/>
            <p:nvPr/>
          </p:nvSpPr>
          <p:spPr>
            <a:xfrm>
              <a:off x="6587362" y="1531831"/>
              <a:ext cx="18118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Wave moving +x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2D7372-EB9D-F5E2-7B97-729CC0FBF660}"/>
                </a:ext>
              </a:extLst>
            </p:cNvPr>
            <p:cNvSpPr txBox="1"/>
            <p:nvPr/>
          </p:nvSpPr>
          <p:spPr>
            <a:xfrm>
              <a:off x="8542300" y="1531831"/>
              <a:ext cx="1766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Wave moving -x </a:t>
              </a:r>
            </a:p>
          </p:txBody>
        </p:sp>
        <p:sp>
          <p:nvSpPr>
            <p:cNvPr id="10" name="Left Brace 9">
              <a:extLst>
                <a:ext uri="{FF2B5EF4-FFF2-40B4-BE49-F238E27FC236}">
                  <a16:creationId xmlns:a16="http://schemas.microsoft.com/office/drawing/2014/main" id="{9F967BC8-DFEA-4286-2270-BFE2649BE187}"/>
                </a:ext>
              </a:extLst>
            </p:cNvPr>
            <p:cNvSpPr/>
            <p:nvPr/>
          </p:nvSpPr>
          <p:spPr>
            <a:xfrm rot="16200000" flipV="1">
              <a:off x="6856890" y="3162179"/>
              <a:ext cx="217567" cy="461156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EC24B6-506E-C8EE-9BF2-9F3150C031C5}"/>
                </a:ext>
              </a:extLst>
            </p:cNvPr>
            <p:cNvSpPr txBox="1"/>
            <p:nvPr/>
          </p:nvSpPr>
          <p:spPr>
            <a:xfrm>
              <a:off x="6316232" y="3501541"/>
              <a:ext cx="1481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Some fun. f</a:t>
              </a:r>
              <a:r>
                <a:rPr lang="en-CA" baseline="-25000" dirty="0"/>
                <a:t>1</a:t>
              </a:r>
              <a:r>
                <a:rPr lang="en-CA" dirty="0"/>
                <a:t>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2CE4A06-8112-45EC-97B0-0B61D9B32458}"/>
                </a:ext>
              </a:extLst>
            </p:cNvPr>
            <p:cNvSpPr txBox="1"/>
            <p:nvPr/>
          </p:nvSpPr>
          <p:spPr>
            <a:xfrm>
              <a:off x="8188843" y="3530148"/>
              <a:ext cx="1481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Some fun. f</a:t>
              </a:r>
              <a:r>
                <a:rPr lang="en-CA" baseline="-25000" dirty="0"/>
                <a:t>2</a:t>
              </a:r>
              <a:r>
                <a:rPr lang="en-CA" dirty="0"/>
                <a:t> </a:t>
              </a:r>
            </a:p>
          </p:txBody>
        </p:sp>
        <p:sp>
          <p:nvSpPr>
            <p:cNvPr id="13" name="Left Brace 12">
              <a:extLst>
                <a:ext uri="{FF2B5EF4-FFF2-40B4-BE49-F238E27FC236}">
                  <a16:creationId xmlns:a16="http://schemas.microsoft.com/office/drawing/2014/main" id="{8D14CEA6-5D87-2BC8-658D-FFB6D5A28FC6}"/>
                </a:ext>
              </a:extLst>
            </p:cNvPr>
            <p:cNvSpPr/>
            <p:nvPr/>
          </p:nvSpPr>
          <p:spPr>
            <a:xfrm rot="16200000" flipV="1">
              <a:off x="8540109" y="3169552"/>
              <a:ext cx="217567" cy="461156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FE30C58-2CF9-8850-6221-D5E8C9748248}"/>
              </a:ext>
            </a:extLst>
          </p:cNvPr>
          <p:cNvGrpSpPr/>
          <p:nvPr/>
        </p:nvGrpSpPr>
        <p:grpSpPr>
          <a:xfrm>
            <a:off x="5951467" y="4588900"/>
            <a:ext cx="4641516" cy="1601198"/>
            <a:chOff x="6559769" y="3976642"/>
            <a:chExt cx="4641516" cy="160119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000C0B3-4EDC-3368-659A-146FB75DEF1B}"/>
                    </a:ext>
                  </a:extLst>
                </p:cNvPr>
                <p:cNvSpPr txBox="1"/>
                <p:nvPr/>
              </p:nvSpPr>
              <p:spPr>
                <a:xfrm>
                  <a:off x="6559769" y="4626063"/>
                  <a:ext cx="3053721" cy="38125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CA" sz="24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240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240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CA" sz="240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l-GR" sz="240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sup>
                      </m:sSup>
                      <m:r>
                        <a:rPr lang="en-CA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CA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sz="2400" b="0" i="0" smtClean="0">
                              <a:latin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⁡</m:t>
                          </m:r>
                        </m:e>
                      </m:func>
                      <m:r>
                        <a:rPr lang="en-CA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sz="2400" b="0" i="1" smtClean="0">
                          <a:latin typeface="Cambria Math" panose="02040503050406030204" pitchFamily="18" charset="0"/>
                        </a:rPr>
                        <m:t>𝑗</m:t>
                      </m:r>
                      <m:func>
                        <m:funcPr>
                          <m:ctrlPr>
                            <a:rPr lang="en-CA" sz="24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CA" sz="2400" b="0" i="0" smtClean="0">
                              <a:latin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el-GR" sz="2400" i="1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func>
                    </m:oMath>
                  </a14:m>
                  <a:r>
                    <a:rPr lang="en-CA" sz="2400" dirty="0"/>
                    <a:t>  </a:t>
                  </a:r>
                </a:p>
              </p:txBody>
            </p:sp>
          </mc:Choice>
          <mc:Fallback xmlns="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000C0B3-4EDC-3368-659A-146FB75DEF1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59769" y="4626063"/>
                  <a:ext cx="3053721" cy="381258"/>
                </a:xfrm>
                <a:prstGeom prst="rect">
                  <a:avLst/>
                </a:prstGeom>
                <a:blipFill>
                  <a:blip r:embed="rId4"/>
                  <a:stretch>
                    <a:fillRect l="-2395" t="-1587" b="-31746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2" name="Left Brace 21">
              <a:extLst>
                <a:ext uri="{FF2B5EF4-FFF2-40B4-BE49-F238E27FC236}">
                  <a16:creationId xmlns:a16="http://schemas.microsoft.com/office/drawing/2014/main" id="{ADFF9E6B-7509-5FF5-3B69-5982A9A826BB}"/>
                </a:ext>
              </a:extLst>
            </p:cNvPr>
            <p:cNvSpPr/>
            <p:nvPr/>
          </p:nvSpPr>
          <p:spPr>
            <a:xfrm rot="5400000">
              <a:off x="7798472" y="4155536"/>
              <a:ext cx="183089" cy="754850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51B7595-996E-80BF-A2C6-5046FE7555D0}"/>
                </a:ext>
              </a:extLst>
            </p:cNvPr>
            <p:cNvSpPr txBox="1"/>
            <p:nvPr/>
          </p:nvSpPr>
          <p:spPr>
            <a:xfrm>
              <a:off x="7359733" y="3976642"/>
              <a:ext cx="22808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Real part (amplitude)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E218E4E-D81A-71F6-EFA8-9DE2C537D3A7}"/>
                </a:ext>
              </a:extLst>
            </p:cNvPr>
            <p:cNvSpPr txBox="1"/>
            <p:nvPr/>
          </p:nvSpPr>
          <p:spPr>
            <a:xfrm>
              <a:off x="7821257" y="5208508"/>
              <a:ext cx="33800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Imaginary/complex part (phase) </a:t>
              </a:r>
            </a:p>
          </p:txBody>
        </p:sp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1261E34A-C615-94D2-8FFB-588CDE49EC87}"/>
                </a:ext>
              </a:extLst>
            </p:cNvPr>
            <p:cNvSpPr/>
            <p:nvPr/>
          </p:nvSpPr>
          <p:spPr>
            <a:xfrm rot="16200000" flipV="1">
              <a:off x="8960815" y="4690399"/>
              <a:ext cx="183089" cy="754850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CEA74B6-DF96-B623-1519-8AE5B560F1D2}"/>
              </a:ext>
            </a:extLst>
          </p:cNvPr>
          <p:cNvGrpSpPr/>
          <p:nvPr/>
        </p:nvGrpSpPr>
        <p:grpSpPr>
          <a:xfrm>
            <a:off x="5951467" y="3581299"/>
            <a:ext cx="4349221" cy="384657"/>
            <a:chOff x="7001531" y="3324817"/>
            <a:chExt cx="4349221" cy="38465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60A983C-61BA-35F1-D97E-54A3BC304D5D}"/>
                    </a:ext>
                  </a:extLst>
                </p:cNvPr>
                <p:cNvSpPr txBox="1"/>
                <p:nvPr/>
              </p:nvSpPr>
              <p:spPr>
                <a:xfrm>
                  <a:off x="7001531" y="3324817"/>
                  <a:ext cx="2539028" cy="38465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CA" sz="2400" b="0" i="1" dirty="0"/>
                    <a:t>f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CA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CA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CA" sz="2400" b="0" i="1" smtClean="0">
                          <a:latin typeface="Cambria Math" panose="02040503050406030204" pitchFamily="18" charset="0"/>
                        </a:rPr>
                        <m:t>𝐴</m:t>
                      </m:r>
                      <m:sSup>
                        <m:sSupPr>
                          <m:ctrlPr>
                            <a:rPr lang="en-CA" sz="2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𝑘𝑥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l-GR" sz="2400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CA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</m:oMath>
                  </a14:m>
                  <a:endParaRPr lang="en-CA" sz="2400" dirty="0"/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C60A983C-61BA-35F1-D97E-54A3BC304D5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001531" y="3324817"/>
                  <a:ext cx="2539028" cy="384657"/>
                </a:xfrm>
                <a:prstGeom prst="rect">
                  <a:avLst/>
                </a:prstGeom>
                <a:blipFill>
                  <a:blip r:embed="rId5"/>
                  <a:stretch>
                    <a:fillRect l="-7194" t="-18750" r="-3597" b="-4687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DE24F0FA-40DC-944D-4AD2-30846F11F622}"/>
                    </a:ext>
                  </a:extLst>
                </p:cNvPr>
                <p:cNvSpPr txBox="1"/>
                <p:nvPr/>
              </p:nvSpPr>
              <p:spPr>
                <a:xfrm>
                  <a:off x="10468908" y="3381581"/>
                  <a:ext cx="881844" cy="30963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ad>
                          <m:radPr>
                            <m:degHide m:val="on"/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rad>
                      </m:oMath>
                    </m:oMathPara>
                  </a14:m>
                  <a:endParaRPr lang="en-CA" dirty="0"/>
                </a:p>
              </p:txBody>
            </p:sp>
          </mc:Choice>
          <mc:Fallback xmlns="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DE24F0FA-40DC-944D-4AD2-30846F11F6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468908" y="3381581"/>
                  <a:ext cx="881844" cy="309637"/>
                </a:xfrm>
                <a:prstGeom prst="rect">
                  <a:avLst/>
                </a:prstGeom>
                <a:blipFill>
                  <a:blip r:embed="rId6"/>
                  <a:stretch>
                    <a:fillRect l="-6897" r="-6897" b="-5882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4028266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6B3459-0EAE-53BA-CE57-0FE861B53901}"/>
              </a:ext>
            </a:extLst>
          </p:cNvPr>
          <p:cNvSpPr txBox="1"/>
          <p:nvPr/>
        </p:nvSpPr>
        <p:spPr>
          <a:xfrm>
            <a:off x="2812025" y="2802194"/>
            <a:ext cx="695140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600" dirty="0"/>
              <a:t>MATH BREAKOUT!</a:t>
            </a:r>
          </a:p>
        </p:txBody>
      </p:sp>
    </p:spTree>
    <p:extLst>
      <p:ext uri="{BB962C8B-B14F-4D97-AF65-F5344CB8AC3E}">
        <p14:creationId xmlns:p14="http://schemas.microsoft.com/office/powerpoint/2010/main" val="77518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895B956-8627-6860-C808-E484725F9B01}"/>
                  </a:ext>
                </a:extLst>
              </p:cNvPr>
              <p:cNvSpPr txBox="1"/>
              <p:nvPr/>
            </p:nvSpPr>
            <p:spPr>
              <a:xfrm>
                <a:off x="5302031" y="3151103"/>
                <a:ext cx="1384738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CA" i="1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CA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CA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p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f>
                        <m:f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CA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CA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895B956-8627-6860-C808-E484725F9B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2031" y="3151103"/>
                <a:ext cx="1384738" cy="55579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32FADCC-7F20-9344-5F40-CFBFD5BF0A90}"/>
                  </a:ext>
                </a:extLst>
              </p:cNvPr>
              <p:cNvSpPr txBox="1"/>
              <p:nvPr/>
            </p:nvSpPr>
            <p:spPr>
              <a:xfrm>
                <a:off x="3245312" y="3780308"/>
                <a:ext cx="42274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CA" i="1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CA" i="1" smtClean="0"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32FADCC-7F20-9344-5F40-CFBFD5BF0A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5312" y="3780308"/>
                <a:ext cx="422743" cy="276999"/>
              </a:xfrm>
              <a:prstGeom prst="rect">
                <a:avLst/>
              </a:prstGeom>
              <a:blipFill>
                <a:blip r:embed="rId3"/>
                <a:stretch>
                  <a:fillRect l="-12857" t="-4348" r="-14286" b="-2391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FFC07EC-8F88-B12A-CEE0-AE1436FA166D}"/>
                  </a:ext>
                </a:extLst>
              </p:cNvPr>
              <p:cNvSpPr txBox="1"/>
              <p:nvPr/>
            </p:nvSpPr>
            <p:spPr>
              <a:xfrm>
                <a:off x="3258135" y="4241800"/>
                <a:ext cx="409920" cy="5557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CA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CA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CA" i="1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CA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FFC07EC-8F88-B12A-CEE0-AE1436FA16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8135" y="4241800"/>
                <a:ext cx="409920" cy="55579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9C1A2B9-5D26-0B90-EBD0-AA19A74514B0}"/>
              </a:ext>
            </a:extLst>
          </p:cNvPr>
          <p:cNvSpPr txBox="1"/>
          <p:nvPr/>
        </p:nvSpPr>
        <p:spPr>
          <a:xfrm>
            <a:off x="4401274" y="3764280"/>
            <a:ext cx="496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pressure (previously displacement) varies spatially in all directions.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A4758D-C941-0CF0-7C7B-C20530BC33B8}"/>
              </a:ext>
            </a:extLst>
          </p:cNvPr>
          <p:cNvSpPr txBox="1"/>
          <p:nvPr/>
        </p:nvSpPr>
        <p:spPr>
          <a:xfrm>
            <a:off x="4401274" y="4428261"/>
            <a:ext cx="5372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pressure changes over time (its second derivative with respect to time)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E60096-347B-2E92-8D55-C8AFABF8AA09}"/>
                  </a:ext>
                </a:extLst>
              </p:cNvPr>
              <p:cNvSpPr txBox="1"/>
              <p:nvPr/>
            </p:nvSpPr>
            <p:spPr>
              <a:xfrm>
                <a:off x="5624857" y="1189097"/>
                <a:ext cx="1424108" cy="52668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CA" i="1" smtClean="0">
                          <a:solidFill>
                            <a:srgbClr val="836967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CA" i="1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 (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</a:rPr>
                        <m:t>ρ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CA" b="0" i="1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en-CA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CA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E60096-347B-2E92-8D55-C8AFABF8AA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4857" y="1189097"/>
                <a:ext cx="1424108" cy="52668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31DE2221-AD1C-A1F6-B48C-343CC8701E23}"/>
              </a:ext>
            </a:extLst>
          </p:cNvPr>
          <p:cNvSpPr txBox="1"/>
          <p:nvPr/>
        </p:nvSpPr>
        <p:spPr>
          <a:xfrm>
            <a:off x="1696720" y="1875309"/>
            <a:ext cx="9280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change in particle velocity leads to a change in pressure</a:t>
            </a:r>
            <a:r>
              <a:rPr lang="en-US" dirty="0"/>
              <a:t>. The pressure drives the particle motion, which feeds back into pressure changes, completing the cycle of wave propagation.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484123-D263-7B59-0E5E-9B5856F95AE4}"/>
              </a:ext>
            </a:extLst>
          </p:cNvPr>
          <p:cNvSpPr txBox="1"/>
          <p:nvPr/>
        </p:nvSpPr>
        <p:spPr>
          <a:xfrm>
            <a:off x="3258136" y="5669279"/>
            <a:ext cx="6327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if pressure varies spatially, it drives temporal acceleration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61667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21261-682C-8A02-1A9E-99B00F7DE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Boundary Conditions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0892C-EFA5-E3F5-7F55-3A7B7BCB19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6364" y="1333256"/>
            <a:ext cx="5661408" cy="539750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Rigid, fixed; Displacement &amp; velocity=0</a:t>
            </a:r>
          </a:p>
        </p:txBody>
      </p:sp>
      <p:pic>
        <p:nvPicPr>
          <p:cNvPr id="5" name="Picture 4" descr="A black and white background with black dots&#10;&#10;Description automatically generated">
            <a:extLst>
              <a:ext uri="{FF2B5EF4-FFF2-40B4-BE49-F238E27FC236}">
                <a16:creationId xmlns:a16="http://schemas.microsoft.com/office/drawing/2014/main" id="{D6550273-7565-F8E7-B9CE-7317C41CE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64" y="1873006"/>
            <a:ext cx="5486400" cy="1571625"/>
          </a:xfrm>
          <a:prstGeom prst="rect">
            <a:avLst/>
          </a:prstGeom>
        </p:spPr>
      </p:pic>
      <p:pic>
        <p:nvPicPr>
          <p:cNvPr id="7" name="Picture 6" descr="A white rectangular object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973193FB-5FBE-B88E-61FE-F57BDFD2D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604" y="1311753"/>
            <a:ext cx="4024364" cy="248727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C1F371B-49A3-B7FA-326E-3CAE681FFB1A}"/>
              </a:ext>
            </a:extLst>
          </p:cNvPr>
          <p:cNvGrpSpPr/>
          <p:nvPr/>
        </p:nvGrpSpPr>
        <p:grpSpPr>
          <a:xfrm>
            <a:off x="976364" y="3821905"/>
            <a:ext cx="10065606" cy="2903360"/>
            <a:chOff x="976364" y="3821905"/>
            <a:chExt cx="10065606" cy="2903360"/>
          </a:xfrm>
        </p:grpSpPr>
        <p:pic>
          <p:nvPicPr>
            <p:cNvPr id="9" name="Picture 8" descr="A black and white background with black dots&#10;&#10;Description automatically generated">
              <a:extLst>
                <a:ext uri="{FF2B5EF4-FFF2-40B4-BE49-F238E27FC236}">
                  <a16:creationId xmlns:a16="http://schemas.microsoft.com/office/drawing/2014/main" id="{64D294C7-3750-0727-103E-E666159ECA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364" y="4738931"/>
              <a:ext cx="5486400" cy="1571625"/>
            </a:xfrm>
            <a:prstGeom prst="rect">
              <a:avLst/>
            </a:prstGeom>
          </p:spPr>
        </p:pic>
        <p:pic>
          <p:nvPicPr>
            <p:cNvPr id="11" name="Picture 10" descr="A diagram of a device&#10;&#10;Description automatically generated with medium confidence">
              <a:extLst>
                <a:ext uri="{FF2B5EF4-FFF2-40B4-BE49-F238E27FC236}">
                  <a16:creationId xmlns:a16="http://schemas.microsoft.com/office/drawing/2014/main" id="{C09978E7-344F-3654-5709-35136C67E3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3217" y="4167285"/>
              <a:ext cx="4138753" cy="2557980"/>
            </a:xfrm>
            <a:prstGeom prst="rect">
              <a:avLst/>
            </a:prstGeom>
          </p:spPr>
        </p:pic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80FA48C0-6FAA-70DF-BF09-3C4D6E9810E4}"/>
                </a:ext>
              </a:extLst>
            </p:cNvPr>
            <p:cNvSpPr txBox="1">
              <a:spLocks/>
            </p:cNvSpPr>
            <p:nvPr/>
          </p:nvSpPr>
          <p:spPr>
            <a:xfrm>
              <a:off x="976364" y="3821905"/>
              <a:ext cx="5119636" cy="91702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dirty="0"/>
                <a:t>Free, pressure release; pressure =0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86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701C2-FC26-2105-98D7-71084EB81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en-CA" b="0" i="0" u="none" strike="noStrike" kern="100" baseline="0">
                <a:solidFill>
                  <a:srgbClr val="0F4761"/>
                </a:solidFill>
                <a:latin typeface="Times New Roman" panose="02020603050405020304" pitchFamily="18" charset="0"/>
              </a:rPr>
              <a:t>Interactions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E293A-5281-CF78-A117-ED5FFCA982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/>
            <a:r>
              <a:rPr lang="en-US" b="0" i="0" u="none" strike="noStrike" kern="100" baseline="0" dirty="0">
                <a:solidFill>
                  <a:srgbClr val="0F4761"/>
                </a:solidFill>
                <a:latin typeface="Times New Roman" panose="02020603050405020304" pitchFamily="18" charset="0"/>
              </a:rPr>
              <a:t>Most sound combination of different harmonic waves at different amplitudes and frequencies</a:t>
            </a:r>
          </a:p>
          <a:p>
            <a:pPr marR="0" lvl="0" rtl="0"/>
            <a:r>
              <a:rPr lang="en-US" b="0" i="0" u="none" strike="noStrike" kern="100" baseline="0" dirty="0">
                <a:solidFill>
                  <a:srgbClr val="0F4761"/>
                </a:solidFill>
                <a:latin typeface="Times New Roman" panose="02020603050405020304" pitchFamily="18" charset="0"/>
              </a:rPr>
              <a:t>Results in </a:t>
            </a:r>
            <a:r>
              <a:rPr lang="en-US" i="0" u="none" strike="noStrike" kern="100" baseline="0" dirty="0">
                <a:solidFill>
                  <a:srgbClr val="0F4761"/>
                </a:solidFill>
                <a:latin typeface="Times New Roman" panose="02020603050405020304" pitchFamily="18" charset="0"/>
              </a:rPr>
              <a:t>constructive</a:t>
            </a:r>
            <a:r>
              <a:rPr lang="en-US" b="0" i="0" u="none" strike="noStrike" kern="100" baseline="0" dirty="0">
                <a:solidFill>
                  <a:srgbClr val="0F4761"/>
                </a:solidFill>
                <a:latin typeface="Times New Roman" panose="02020603050405020304" pitchFamily="18" charset="0"/>
              </a:rPr>
              <a:t> and destructive interference</a:t>
            </a:r>
          </a:p>
          <a:p>
            <a:pPr marR="0" lvl="0" rtl="0"/>
            <a:r>
              <a:rPr lang="en-US" b="0" i="0" u="none" strike="noStrike" kern="100" baseline="0" dirty="0">
                <a:solidFill>
                  <a:srgbClr val="0F4761"/>
                </a:solidFill>
                <a:latin typeface="Times New Roman" panose="02020603050405020304" pitchFamily="18" charset="0"/>
              </a:rPr>
              <a:t>Can sum multiple harmonic waves to make any shape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5B6086-6D4F-C859-96C5-F37811A928EF}"/>
                  </a:ext>
                </a:extLst>
              </p:cNvPr>
              <p:cNvSpPr txBox="1"/>
              <p:nvPr/>
            </p:nvSpPr>
            <p:spPr>
              <a:xfrm>
                <a:off x="688473" y="3791487"/>
                <a:ext cx="8013290" cy="56906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5000"/>
                  </a:lnSpc>
                  <a:spcBef>
                    <a:spcPts val="800"/>
                  </a:spcBef>
                  <a:spcAft>
                    <a:spcPts val="400"/>
                  </a:spcAft>
                </a:pPr>
                <a14:m>
                  <m:oMath xmlns:m="http://schemas.openxmlformats.org/officeDocument/2006/math">
                    <m:r>
                      <a:rPr lang="en-CA" sz="1800" b="1" i="1" kern="100" smtClean="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  <m:func>
                      <m:funcPr>
                        <m:ctrlPr>
                          <a:rPr lang="en-CA" sz="1800" b="1" i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sz="1800" b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±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𝑘𝑥</m:t>
                            </m:r>
                          </m:e>
                        </m:d>
                      </m:e>
                    </m:func>
                    <m:r>
                      <a:rPr lang="en-CA" sz="1800" b="1" i="1" kern="10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CA" sz="1800" b="1" i="1" kern="10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  <m:func>
                      <m:funcPr>
                        <m:ctrlPr>
                          <a:rPr lang="en-CA" sz="1800" b="1" i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sz="1800" b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±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𝑘𝑥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</m:e>
                        </m:d>
                      </m:e>
                    </m:func>
                    <m:r>
                      <a:rPr lang="en-CA" sz="1800" b="1" i="1" kern="10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CA" sz="1800" b="1" i="1" kern="10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  <m:func>
                      <m:funcPr>
                        <m:ctrlPr>
                          <a:rPr lang="en-CA" sz="1800" b="1" i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sz="1800" b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</m:fName>
                      <m:e>
                        <m:d>
                          <m:dPr>
                            <m:ctrlP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CA" sz="1800" b="1" i="1" kern="100">
                                    <a:solidFill>
                                      <a:srgbClr val="0F476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CA" sz="1800" b="1" i="1" kern="100">
                                    <a:solidFill>
                                      <a:srgbClr val="0F476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𝜙</m:t>
                                </m:r>
                              </m:num>
                              <m:den>
                                <m:r>
                                  <a:rPr lang="en-CA" sz="1800" b="1" i="1" kern="100">
                                    <a:solidFill>
                                      <a:srgbClr val="0F476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  <m:r>
                      <a:rPr lang="en-CA" sz="1800" b="1" i="1" kern="100">
                        <a:solidFill>
                          <a:srgbClr val="0F476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∗</m:t>
                    </m:r>
                    <m:func>
                      <m:funcPr>
                        <m:ctrlPr>
                          <a:rPr lang="en-CA" sz="1800" b="1" i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sz="1800" b="1" kern="100">
                            <a:solidFill>
                              <a:srgbClr val="0F476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</m:fName>
                      <m:e>
                        <m:d>
                          <m:dPr>
                            <m:ctrlP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𝜔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±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𝑘𝑥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  <m:r>
                              <a:rPr lang="en-CA" sz="1800" b="1" i="1" kern="100">
                                <a:solidFill>
                                  <a:srgbClr val="0F476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/2</m:t>
                            </m:r>
                          </m:e>
                        </m:d>
                      </m:e>
                    </m:func>
                  </m:oMath>
                </a14:m>
                <a:r>
                  <a:rPr lang="en-CA" sz="1800" b="1" kern="100" dirty="0">
                    <a:solidFill>
                      <a:srgbClr val="0F4761"/>
                    </a:solidFill>
                    <a:effectLst/>
                    <a:latin typeface="Aptos Display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45B6086-6D4F-C859-96C5-F37811A928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473" y="3791487"/>
                <a:ext cx="8013290" cy="56906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constructive and destructive interference for two sine waves">
            <a:extLst>
              <a:ext uri="{FF2B5EF4-FFF2-40B4-BE49-F238E27FC236}">
                <a16:creationId xmlns:a16="http://schemas.microsoft.com/office/drawing/2014/main" id="{0AB81F12-20DB-2C23-B2C9-95546AD62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128" y="4216155"/>
            <a:ext cx="3502178" cy="2622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colorful lines on a white background&#10;&#10;Description automatically generated">
            <a:extLst>
              <a:ext uri="{FF2B5EF4-FFF2-40B4-BE49-F238E27FC236}">
                <a16:creationId xmlns:a16="http://schemas.microsoft.com/office/drawing/2014/main" id="{24FE8339-2B5B-4DAF-A908-E1765F8045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549" y="4452999"/>
            <a:ext cx="3235892" cy="21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404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2184</TotalTime>
  <Words>709</Words>
  <Application>Microsoft Office PowerPoint</Application>
  <PresentationFormat>Widescreen</PresentationFormat>
  <Paragraphs>115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Cambria Math</vt:lpstr>
      <vt:lpstr>Times New Roman</vt:lpstr>
      <vt:lpstr>Office Theme</vt:lpstr>
      <vt:lpstr>Back to Basics</vt:lpstr>
      <vt:lpstr>Overview </vt:lpstr>
      <vt:lpstr>What is sound</vt:lpstr>
      <vt:lpstr>Critical measures: </vt:lpstr>
      <vt:lpstr>Important Relationships: </vt:lpstr>
      <vt:lpstr>PowerPoint Presentation</vt:lpstr>
      <vt:lpstr>PowerPoint Presentation</vt:lpstr>
      <vt:lpstr>Boundary Conditions</vt:lpstr>
      <vt:lpstr>Interactions</vt:lpstr>
      <vt:lpstr>Measurements </vt:lpstr>
      <vt:lpstr>Measurements</vt:lpstr>
      <vt:lpstr>Impulsive Signals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Kaitlin Palmer</dc:creator>
  <cp:lastModifiedBy>Kaitlin Palmer</cp:lastModifiedBy>
  <cp:revision>7</cp:revision>
  <dcterms:created xsi:type="dcterms:W3CDTF">2024-12-26T06:39:09Z</dcterms:created>
  <dcterms:modified xsi:type="dcterms:W3CDTF">2025-01-01T07:20:59Z</dcterms:modified>
</cp:coreProperties>
</file>

<file path=docProps/thumbnail.jpeg>
</file>